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7" r:id="rId3"/>
  </p:sldIdLst>
  <p:sldSz cx="7886700" cy="10172700"/>
  <p:notesSz cx="7886700" cy="10172700"/>
  <p:embeddedFontLst>
    <p:embeddedFont>
      <p:font typeface="Arial Narrow" panose="020B0606020202030204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otham HTF" charset="0"/>
      <p:regular r:id="rId12"/>
      <p:bold r:id="rId13"/>
      <p:italic r:id="rId14"/>
      <p:boldItalic r:id="rId15"/>
    </p:embeddedFont>
    <p:embeddedFont>
      <p:font typeface="Gotham HTF Book Condensed" charset="0"/>
      <p:regular r:id="rId16"/>
    </p:embeddedFont>
    <p:embeddedFont>
      <p:font typeface="Gotham HTF Condensed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CFAF6"/>
    <a:srgbClr val="DBD8C7"/>
    <a:srgbClr val="D2AF7C"/>
    <a:srgbClr val="E7DDB0"/>
    <a:srgbClr val="FEFDFC"/>
    <a:srgbClr val="FBF8F3"/>
    <a:srgbClr val="F6EFE5"/>
    <a:srgbClr val="FFFFFF"/>
    <a:srgbClr val="317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31" autoAdjust="0"/>
    <p:restoredTop sz="94660"/>
  </p:normalViewPr>
  <p:slideViewPr>
    <p:cSldViewPr>
      <p:cViewPr>
        <p:scale>
          <a:sx n="100" d="100"/>
          <a:sy n="100" d="100"/>
        </p:scale>
        <p:origin x="2058" y="-2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FF6445-38EE-41D2-8DBC-BCD7D853B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809"/>
            <a:ext cx="7886700" cy="10206318"/>
          </a:xfrm>
          <a:prstGeom prst="rect">
            <a:avLst/>
          </a:prstGeom>
        </p:spPr>
      </p:pic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0A59704D-A05B-41AF-93BE-3143ADBEB35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57168736"/>
              </p:ext>
            </p:extLst>
          </p:nvPr>
        </p:nvGraphicFramePr>
        <p:xfrm>
          <a:off x="233972" y="3392021"/>
          <a:ext cx="7409815" cy="6464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4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966">
                <a:tc gridSpan="5"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835"/>
                        </a:spcBef>
                        <a:tabLst>
                          <a:tab pos="1962785" algn="l"/>
                          <a:tab pos="3344545" algn="l"/>
                          <a:tab pos="4875530" algn="l"/>
                          <a:tab pos="6430010" algn="l"/>
                        </a:tabLst>
                      </a:pPr>
                      <a:r>
                        <a:rPr sz="1400" b="0" spc="4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HTF Book Condensed"/>
                          <a:cs typeface="Gotham HTF Book Condensed"/>
                        </a:rPr>
                        <a:t>MONDAY	TUESDAY	</a:t>
                      </a:r>
                      <a:r>
                        <a:rPr sz="1400" b="0" spc="4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HTF Book Condensed"/>
                          <a:cs typeface="Gotham HTF Book Condensed"/>
                        </a:rPr>
                        <a:t>WEDNESDAY	THURSDAY	</a:t>
                      </a:r>
                      <a:r>
                        <a:rPr sz="1400" b="0" spc="3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tham HTF Book Condensed"/>
                          <a:cs typeface="Gotham HTF Book Condensed"/>
                        </a:rPr>
                        <a:t>FRIDAY</a:t>
                      </a:r>
                      <a:endParaRPr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otham HTF Book Condensed"/>
                        <a:cs typeface="Gotham HTF Book Condensed"/>
                      </a:endParaRPr>
                    </a:p>
                  </a:txBody>
                  <a:tcPr marL="0" marR="0" marT="106045" marB="0">
                    <a:solidFill>
                      <a:srgbClr val="DBD8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118"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302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3020" marB="0">
                    <a:lnL w="6350">
                      <a:solidFill>
                        <a:srgbClr val="333130"/>
                      </a:solidFill>
                      <a:prstDash val="solid"/>
                    </a:lnL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829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9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12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13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16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17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18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19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23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24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25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26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27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30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31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EF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61635" y="41725"/>
            <a:ext cx="835659" cy="613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rgbClr val="B22928"/>
                </a:solidFill>
                <a:latin typeface="Gotham HTF Condensed"/>
                <a:cs typeface="Gotham HTF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3972" y="3486150"/>
            <a:ext cx="7410450" cy="6464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81478" y="9460611"/>
            <a:ext cx="2523744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94335" y="9460611"/>
            <a:ext cx="1813941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78424" y="9460611"/>
            <a:ext cx="1813941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ramark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0950CE80-52C2-4D43-AF39-BE7B02BC14B1}"/>
              </a:ext>
            </a:extLst>
          </p:cNvPr>
          <p:cNvSpPr/>
          <p:nvPr/>
        </p:nvSpPr>
        <p:spPr>
          <a:xfrm>
            <a:off x="0" y="1177178"/>
            <a:ext cx="3291839" cy="1360805"/>
          </a:xfrm>
          <a:custGeom>
            <a:avLst/>
            <a:gdLst/>
            <a:ahLst/>
            <a:cxnLst/>
            <a:rect l="l" t="t" r="r" b="b"/>
            <a:pathLst>
              <a:path w="3509645" h="1360805">
                <a:moveTo>
                  <a:pt x="3509594" y="0"/>
                </a:moveTo>
                <a:lnTo>
                  <a:pt x="0" y="0"/>
                </a:lnTo>
                <a:lnTo>
                  <a:pt x="0" y="1360792"/>
                </a:lnTo>
                <a:lnTo>
                  <a:pt x="3509594" y="1360792"/>
                </a:lnTo>
                <a:lnTo>
                  <a:pt x="3509594" y="0"/>
                </a:lnTo>
                <a:close/>
              </a:path>
            </a:pathLst>
          </a:custGeom>
          <a:solidFill>
            <a:srgbClr val="FCF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24305DE7-B436-4A04-9424-6383DA97C670}"/>
              </a:ext>
            </a:extLst>
          </p:cNvPr>
          <p:cNvSpPr/>
          <p:nvPr/>
        </p:nvSpPr>
        <p:spPr>
          <a:xfrm>
            <a:off x="0" y="612143"/>
            <a:ext cx="3291839" cy="571500"/>
          </a:xfrm>
          <a:custGeom>
            <a:avLst/>
            <a:gdLst/>
            <a:ahLst/>
            <a:cxnLst/>
            <a:rect l="l" t="t" r="r" b="b"/>
            <a:pathLst>
              <a:path w="3509645" h="571500">
                <a:moveTo>
                  <a:pt x="3509594" y="0"/>
                </a:moveTo>
                <a:lnTo>
                  <a:pt x="0" y="0"/>
                </a:lnTo>
                <a:lnTo>
                  <a:pt x="0" y="571500"/>
                </a:lnTo>
                <a:lnTo>
                  <a:pt x="3509594" y="571500"/>
                </a:lnTo>
                <a:lnTo>
                  <a:pt x="3509594" y="0"/>
                </a:lnTo>
                <a:close/>
              </a:path>
            </a:pathLst>
          </a:custGeom>
          <a:solidFill>
            <a:srgbClr val="D2AF7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D723EC-DEDF-41DB-9453-BD2EF909B40B}"/>
              </a:ext>
            </a:extLst>
          </p:cNvPr>
          <p:cNvSpPr/>
          <p:nvPr/>
        </p:nvSpPr>
        <p:spPr>
          <a:xfrm>
            <a:off x="268921" y="635801"/>
            <a:ext cx="3240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2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OCTOBER</a:t>
            </a:r>
            <a:r>
              <a:rPr lang="en-US" sz="2800" spc="5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 </a:t>
            </a:r>
            <a:r>
              <a:rPr lang="en-US" sz="2800" spc="2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2023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A891ECA-D26C-4447-9EEE-25D7C426997C}"/>
              </a:ext>
            </a:extLst>
          </p:cNvPr>
          <p:cNvSpPr txBox="1">
            <a:spLocks/>
          </p:cNvSpPr>
          <p:nvPr/>
        </p:nvSpPr>
        <p:spPr>
          <a:xfrm>
            <a:off x="1734872" y="6236348"/>
            <a:ext cx="1328802" cy="10256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97"/>
              </a:spcBef>
            </a:pPr>
            <a:endParaRPr lang="en-US" sz="788" dirty="0">
              <a:solidFill>
                <a:srgbClr val="104421"/>
              </a:solidFill>
              <a:latin typeface="Arial Narrow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346BE2E-B3D3-45B7-B7E1-1CBD9C318221}"/>
              </a:ext>
            </a:extLst>
          </p:cNvPr>
          <p:cNvSpPr txBox="1">
            <a:spLocks/>
          </p:cNvSpPr>
          <p:nvPr/>
        </p:nvSpPr>
        <p:spPr>
          <a:xfrm>
            <a:off x="1009079" y="1480984"/>
            <a:ext cx="2515145" cy="1363911"/>
          </a:xfrm>
          <a:prstGeom prst="rect">
            <a:avLst/>
          </a:prstGeom>
        </p:spPr>
        <p:txBody>
          <a:bodyPr vert="horz" lIns="90108" tIns="45053" rIns="90108" bIns="45053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83" b="1" dirty="0">
              <a:solidFill>
                <a:srgbClr val="003308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D17DC2-ABFB-48C7-BE0B-3110EDEA4A1D}"/>
              </a:ext>
            </a:extLst>
          </p:cNvPr>
          <p:cNvSpPr txBox="1"/>
          <p:nvPr/>
        </p:nvSpPr>
        <p:spPr>
          <a:xfrm>
            <a:off x="1169205" y="1698430"/>
            <a:ext cx="2194891" cy="506484"/>
          </a:xfrm>
          <a:prstGeom prst="rect">
            <a:avLst/>
          </a:prstGeom>
          <a:noFill/>
        </p:spPr>
        <p:txBody>
          <a:bodyPr wrap="square" lIns="90108" tIns="45053" rIns="90108" bIns="45053" rtlCol="0">
            <a:spAutoFit/>
          </a:bodyPr>
          <a:lstStyle/>
          <a:p>
            <a:r>
              <a:rPr lang="en-US" sz="900" b="1" u="sng" dirty="0">
                <a:solidFill>
                  <a:srgbClr val="FF9900"/>
                </a:solidFill>
                <a:latin typeface="Arial Narrow" panose="020B0606020202030204" pitchFamily="34" charset="0"/>
              </a:rPr>
              <a:t>Breakfast  Prices </a:t>
            </a:r>
            <a:r>
              <a:rPr lang="en-US" sz="900" b="1" dirty="0">
                <a:solidFill>
                  <a:srgbClr val="FF9900"/>
                </a:solidFill>
                <a:latin typeface="Arial Narrow" panose="020B0606020202030204" pitchFamily="34" charset="0"/>
              </a:rPr>
              <a:t>      </a:t>
            </a:r>
            <a:r>
              <a:rPr lang="en-US" sz="900" b="1" u="sng" dirty="0">
                <a:solidFill>
                  <a:srgbClr val="FF9900"/>
                </a:solidFill>
                <a:latin typeface="Arial Narrow" panose="020B0606020202030204" pitchFamily="34" charset="0"/>
              </a:rPr>
              <a:t>Lunch Prices</a:t>
            </a:r>
          </a:p>
          <a:p>
            <a:r>
              <a:rPr lang="en-US" sz="900" b="1" dirty="0">
                <a:solidFill>
                  <a:srgbClr val="FF9900"/>
                </a:solidFill>
                <a:latin typeface="Arial Narrow" panose="020B0606020202030204" pitchFamily="34" charset="0"/>
              </a:rPr>
              <a:t>Paid: $1.75	 Paid: $3.00</a:t>
            </a:r>
          </a:p>
          <a:p>
            <a:r>
              <a:rPr lang="en-US" sz="900" b="1" dirty="0">
                <a:solidFill>
                  <a:srgbClr val="FF9900"/>
                </a:solidFill>
                <a:latin typeface="Arial Narrow" panose="020B0606020202030204" pitchFamily="34" charset="0"/>
              </a:rPr>
              <a:t>Reduced: $0.30	 Reduced: $0.40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6021EA-0DAB-4E34-A7C0-B5946D0AE780}"/>
              </a:ext>
            </a:extLst>
          </p:cNvPr>
          <p:cNvSpPr txBox="1"/>
          <p:nvPr/>
        </p:nvSpPr>
        <p:spPr>
          <a:xfrm>
            <a:off x="6152993" y="8674509"/>
            <a:ext cx="1473618" cy="1185862"/>
          </a:xfrm>
          <a:prstGeom prst="rect">
            <a:avLst/>
          </a:prstGeom>
          <a:solidFill>
            <a:srgbClr val="C9E3E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986" b="1" dirty="0"/>
              <a:t>Now Hiring!!</a:t>
            </a:r>
          </a:p>
          <a:p>
            <a:pPr algn="ctr"/>
            <a:r>
              <a:rPr lang="en-US" sz="986" dirty="0"/>
              <a:t>Food Service is Hiring! </a:t>
            </a:r>
          </a:p>
          <a:p>
            <a:pPr algn="ctr"/>
            <a:r>
              <a:rPr lang="en-US" sz="986" b="1" i="1" dirty="0"/>
              <a:t>Work While Kids are in School</a:t>
            </a:r>
          </a:p>
          <a:p>
            <a:pPr algn="ctr"/>
            <a:r>
              <a:rPr lang="en-US" sz="986" b="1" i="1" dirty="0"/>
              <a:t>Great Benefits</a:t>
            </a:r>
          </a:p>
          <a:p>
            <a:pPr algn="ctr"/>
            <a:r>
              <a:rPr lang="en-US" sz="986" dirty="0"/>
              <a:t>Apply online @ </a:t>
            </a:r>
            <a:r>
              <a:rPr lang="en-US" sz="986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www.aramark.com</a:t>
            </a:r>
            <a:r>
              <a:rPr lang="en-US" sz="986" dirty="0"/>
              <a:t> </a:t>
            </a:r>
            <a:endParaRPr lang="en-US" sz="1774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A9A0F92-7C80-40D2-9A29-C7D3D5E03CB1}"/>
              </a:ext>
            </a:extLst>
          </p:cNvPr>
          <p:cNvCxnSpPr/>
          <p:nvPr/>
        </p:nvCxnSpPr>
        <p:spPr>
          <a:xfrm>
            <a:off x="1111564" y="1690003"/>
            <a:ext cx="19797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A picture containing logo&#10;&#10;Description automatically generated">
            <a:extLst>
              <a:ext uri="{FF2B5EF4-FFF2-40B4-BE49-F238E27FC236}">
                <a16:creationId xmlns:a16="http://schemas.microsoft.com/office/drawing/2014/main" id="{5D7087E7-74E7-449E-A1C4-305CE20EA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5" y="1624982"/>
            <a:ext cx="1719075" cy="1420371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03C24F03-9C5B-4573-9EAE-D11C6CC18E57}"/>
              </a:ext>
            </a:extLst>
          </p:cNvPr>
          <p:cNvSpPr/>
          <p:nvPr/>
        </p:nvSpPr>
        <p:spPr>
          <a:xfrm>
            <a:off x="165888" y="9941143"/>
            <a:ext cx="1838965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u="none" strike="noStrike" baseline="30000" dirty="0">
                <a:solidFill>
                  <a:schemeClr val="bg1"/>
                </a:solidFill>
                <a:latin typeface="Gotham HTF" pitchFamily="50" charset="0"/>
              </a:rPr>
              <a:t>This institution is an equal opportunity provider.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269C52FB-6789-47BF-A6A5-5724A85BF13D}"/>
              </a:ext>
            </a:extLst>
          </p:cNvPr>
          <p:cNvSpPr txBox="1">
            <a:spLocks/>
          </p:cNvSpPr>
          <p:nvPr/>
        </p:nvSpPr>
        <p:spPr>
          <a:xfrm>
            <a:off x="273819" y="5055301"/>
            <a:ext cx="1412567" cy="11514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rgbClr val="FF9900"/>
                </a:solidFill>
              </a:rPr>
              <a:t>Banana Chocolate Square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840" dirty="0">
              <a:latin typeface="Arial Narrow" panose="020B0606020202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40" dirty="0">
                <a:latin typeface="Arial Narrow" panose="020B0606020202030204" pitchFamily="34" charset="0"/>
              </a:rPr>
              <a:t>_________________________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Fish Sticks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Hot Dog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Turkey &amp; Cheese Sub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PBJ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CB13A261-7B4F-4E3B-A797-85F6459B8D9F}"/>
              </a:ext>
            </a:extLst>
          </p:cNvPr>
          <p:cNvSpPr txBox="1">
            <a:spLocks/>
          </p:cNvSpPr>
          <p:nvPr/>
        </p:nvSpPr>
        <p:spPr>
          <a:xfrm>
            <a:off x="1751244" y="5055301"/>
            <a:ext cx="1412567" cy="11514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solidFill>
                  <a:srgbClr val="FF9900"/>
                </a:solidFill>
              </a:rPr>
              <a:t>Bacon, Egg &amp; Cheese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solidFill>
                  <a:srgbClr val="FF9900"/>
                </a:solidFill>
              </a:rPr>
              <a:t>Biscuit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40" dirty="0">
                <a:latin typeface="Arial Narrow" panose="020B0606020202030204" pitchFamily="34" charset="0"/>
              </a:rPr>
              <a:t>_________________________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Chicken Parmesan Flatbread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Chicken Tender Basket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Ham Chef Salad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PBJ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endParaRPr lang="en-US" sz="840" dirty="0">
              <a:latin typeface="Arial Narrow" panose="020B0606020202030204" pitchFamily="34" charset="0"/>
            </a:endParaRPr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id="{6A14944D-C1EF-41AD-857D-74C9D723FC4A}"/>
              </a:ext>
            </a:extLst>
          </p:cNvPr>
          <p:cNvSpPr txBox="1">
            <a:spLocks/>
          </p:cNvSpPr>
          <p:nvPr/>
        </p:nvSpPr>
        <p:spPr>
          <a:xfrm>
            <a:off x="3228669" y="5055301"/>
            <a:ext cx="1412567" cy="11514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rgbClr val="FF9900"/>
                </a:solidFill>
              </a:rPr>
              <a:t>Sausage &amp; Cheese Slider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rgbClr val="FF9900"/>
                </a:solidFill>
              </a:rPr>
              <a:t>Yogurt Parfait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40" dirty="0">
                <a:latin typeface="Arial Narrow" panose="020B0606020202030204" pitchFamily="34" charset="0"/>
              </a:rPr>
              <a:t>_________________________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Walking Taco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Cheeseburger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Ham &amp; Cheese Sandwich 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PBJ</a:t>
            </a: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A1D29E7E-4263-4473-B41F-03D35BAF45C9}"/>
              </a:ext>
            </a:extLst>
          </p:cNvPr>
          <p:cNvSpPr txBox="1">
            <a:spLocks/>
          </p:cNvSpPr>
          <p:nvPr/>
        </p:nvSpPr>
        <p:spPr>
          <a:xfrm>
            <a:off x="4706094" y="5055301"/>
            <a:ext cx="1412567" cy="11514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rgbClr val="FF9900"/>
                </a:solidFill>
              </a:rPr>
              <a:t>Chocolate Chip Donut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840" dirty="0">
              <a:latin typeface="Arial Narrow" panose="020B0606020202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40" dirty="0">
                <a:latin typeface="Arial Narrow" panose="020B0606020202030204" pitchFamily="34" charset="0"/>
              </a:rPr>
              <a:t>_________________________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Reg or Spicy Chicken Sandwich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Corn Dog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Make Your Own Bagel Pizza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PBJ</a:t>
            </a:r>
          </a:p>
        </p:txBody>
      </p:sp>
      <p:sp>
        <p:nvSpPr>
          <p:cNvPr id="63" name="Subtitle 2">
            <a:extLst>
              <a:ext uri="{FF2B5EF4-FFF2-40B4-BE49-F238E27FC236}">
                <a16:creationId xmlns:a16="http://schemas.microsoft.com/office/drawing/2014/main" id="{3473EE41-F405-4496-BDFB-1E1604617FA9}"/>
              </a:ext>
            </a:extLst>
          </p:cNvPr>
          <p:cNvSpPr txBox="1">
            <a:spLocks/>
          </p:cNvSpPr>
          <p:nvPr/>
        </p:nvSpPr>
        <p:spPr>
          <a:xfrm>
            <a:off x="6183519" y="5055301"/>
            <a:ext cx="1412567" cy="11514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rgbClr val="FF9900"/>
                </a:solidFill>
              </a:rPr>
              <a:t>Ham &amp; Cheese Maple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rgbClr val="FF9900"/>
                </a:solidFill>
              </a:rPr>
              <a:t>Flatbread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40" dirty="0">
                <a:latin typeface="Arial Narrow" panose="020B0606020202030204" pitchFamily="34" charset="0"/>
              </a:rPr>
              <a:t>_________________________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Pizza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Fish Sandwich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Popcorn Chicken Salad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PBJ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id="{459C892B-34A0-4C6C-9E34-B77D5FFA9C02}"/>
              </a:ext>
            </a:extLst>
          </p:cNvPr>
          <p:cNvSpPr txBox="1">
            <a:spLocks/>
          </p:cNvSpPr>
          <p:nvPr/>
        </p:nvSpPr>
        <p:spPr>
          <a:xfrm>
            <a:off x="273819" y="6261405"/>
            <a:ext cx="1412567" cy="11514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rgbClr val="FF9900"/>
                </a:solidFill>
              </a:rPr>
              <a:t>Cinnamon Raisin Bagel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840" dirty="0">
              <a:latin typeface="Arial Narrow" panose="020B0606020202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40" dirty="0">
                <a:latin typeface="Arial Narrow" panose="020B0606020202030204" pitchFamily="34" charset="0"/>
              </a:rPr>
              <a:t>_________________________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Chicken Patty Sliders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Hot Dog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Chef Salad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PBJ</a:t>
            </a:r>
          </a:p>
        </p:txBody>
      </p:sp>
      <p:sp>
        <p:nvSpPr>
          <p:cNvPr id="65" name="Subtitle 2">
            <a:extLst>
              <a:ext uri="{FF2B5EF4-FFF2-40B4-BE49-F238E27FC236}">
                <a16:creationId xmlns:a16="http://schemas.microsoft.com/office/drawing/2014/main" id="{1B3F2BA2-CD20-4B38-9E1E-09EC45DD0113}"/>
              </a:ext>
            </a:extLst>
          </p:cNvPr>
          <p:cNvSpPr txBox="1">
            <a:spLocks/>
          </p:cNvSpPr>
          <p:nvPr/>
        </p:nvSpPr>
        <p:spPr>
          <a:xfrm>
            <a:off x="1751244" y="6261405"/>
            <a:ext cx="1412567" cy="11514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rgbClr val="FF9900"/>
                </a:solidFill>
                <a:latin typeface="+mj-lt"/>
              </a:rPr>
              <a:t>Apple Cinnamon Square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840" dirty="0">
              <a:latin typeface="Arial Narrow" panose="020B0606020202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40" dirty="0">
                <a:latin typeface="Arial Narrow" panose="020B0606020202030204" pitchFamily="34" charset="0"/>
              </a:rPr>
              <a:t>_________________________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b="1" dirty="0"/>
              <a:t>NATIONAL PASTA DAY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Spaghetti &amp; Meatballs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Chicken Tender Basket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Make Your Own Bagel Pizza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PBJ</a:t>
            </a: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20933410-2784-44D1-898F-31DEF6D0A201}"/>
              </a:ext>
            </a:extLst>
          </p:cNvPr>
          <p:cNvSpPr txBox="1">
            <a:spLocks/>
          </p:cNvSpPr>
          <p:nvPr/>
        </p:nvSpPr>
        <p:spPr>
          <a:xfrm>
            <a:off x="3228669" y="6261405"/>
            <a:ext cx="1412567" cy="11514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rgbClr val="FF9900"/>
                </a:solidFill>
              </a:rPr>
              <a:t>Sausage &amp; Cheese Biscuit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rgbClr val="FF9900"/>
                </a:solidFill>
              </a:rPr>
              <a:t>Yogurt Parfait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40" dirty="0">
                <a:latin typeface="Arial Narrow" panose="020B0606020202030204" pitchFamily="34" charset="0"/>
              </a:rPr>
              <a:t>_________________________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Steamed Dumplings &amp; Rice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Cheeseburger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Turkey &amp; Cheese Sandwich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PBJ</a:t>
            </a:r>
          </a:p>
        </p:txBody>
      </p:sp>
      <p:sp>
        <p:nvSpPr>
          <p:cNvPr id="67" name="Subtitle 2">
            <a:extLst>
              <a:ext uri="{FF2B5EF4-FFF2-40B4-BE49-F238E27FC236}">
                <a16:creationId xmlns:a16="http://schemas.microsoft.com/office/drawing/2014/main" id="{320B485C-AACF-43CD-BA7E-27AE54CD022A}"/>
              </a:ext>
            </a:extLst>
          </p:cNvPr>
          <p:cNvSpPr txBox="1">
            <a:spLocks/>
          </p:cNvSpPr>
          <p:nvPr/>
        </p:nvSpPr>
        <p:spPr>
          <a:xfrm>
            <a:off x="4706094" y="6261405"/>
            <a:ext cx="1412567" cy="11514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rgbClr val="FF9900"/>
                </a:solidFill>
              </a:rPr>
              <a:t>Blueberry Muffin Top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840" dirty="0">
              <a:latin typeface="Arial Narrow" panose="020B0606020202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40" dirty="0">
                <a:latin typeface="Arial Narrow" panose="020B0606020202030204" pitchFamily="34" charset="0"/>
              </a:rPr>
              <a:t>_________________________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French Toast &amp; Sausage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Corn Dog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Popcorn Chicken Salad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PBJ</a:t>
            </a:r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67DBFB4B-C0CE-456D-9DAD-26E85381BB9F}"/>
              </a:ext>
            </a:extLst>
          </p:cNvPr>
          <p:cNvSpPr txBox="1">
            <a:spLocks/>
          </p:cNvSpPr>
          <p:nvPr/>
        </p:nvSpPr>
        <p:spPr>
          <a:xfrm>
            <a:off x="6183519" y="6261405"/>
            <a:ext cx="1412567" cy="11514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rgbClr val="FF9900"/>
                </a:solidFill>
              </a:rPr>
              <a:t>Mixed Berry Scone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840" dirty="0">
              <a:latin typeface="Arial Narrow" panose="020B0606020202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40" dirty="0">
                <a:latin typeface="Arial Narrow" panose="020B0606020202030204" pitchFamily="34" charset="0"/>
              </a:rPr>
              <a:t>_________________________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Pizza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Fish Sandwich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Pizza Salad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PBJ</a:t>
            </a:r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id="{92AB98E2-FE1A-43A7-9F88-04DAC3A20CCE}"/>
              </a:ext>
            </a:extLst>
          </p:cNvPr>
          <p:cNvSpPr txBox="1">
            <a:spLocks/>
          </p:cNvSpPr>
          <p:nvPr/>
        </p:nvSpPr>
        <p:spPr>
          <a:xfrm>
            <a:off x="273819" y="7478537"/>
            <a:ext cx="1412567" cy="11514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rgbClr val="FF9900"/>
                </a:solidFill>
              </a:rPr>
              <a:t>Breakfast Pizza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40" dirty="0">
                <a:latin typeface="Arial Narrow" panose="020B0606020202030204" pitchFamily="34" charset="0"/>
              </a:rPr>
              <a:t>	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40" dirty="0">
                <a:latin typeface="Arial Narrow" panose="020B0606020202030204" pitchFamily="34" charset="0"/>
              </a:rPr>
              <a:t>_________________________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Mini Corn Dogs with Mac &amp; Cheese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Hot Dog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Turkey &amp; Cheese Sub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PBJ</a:t>
            </a: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8DA93091-FADB-4E0D-87EE-5C9557B13197}"/>
              </a:ext>
            </a:extLst>
          </p:cNvPr>
          <p:cNvSpPr txBox="1">
            <a:spLocks/>
          </p:cNvSpPr>
          <p:nvPr/>
        </p:nvSpPr>
        <p:spPr>
          <a:xfrm>
            <a:off x="1751244" y="7478537"/>
            <a:ext cx="1412567" cy="11514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rgbClr val="FF9900"/>
                </a:solidFill>
              </a:rPr>
              <a:t>Chicken Snack Wrap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840" dirty="0">
              <a:latin typeface="Arial Narrow" panose="020B0606020202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40" dirty="0">
                <a:latin typeface="Arial Narrow" panose="020B0606020202030204" pitchFamily="34" charset="0"/>
              </a:rPr>
              <a:t>_________________________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Beef Nachos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Chicken Tender Basket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Make Your Own Pizza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PBJ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C17CD38E-50D0-47F2-A85D-A96E29C51FB5}"/>
              </a:ext>
            </a:extLst>
          </p:cNvPr>
          <p:cNvSpPr txBox="1">
            <a:spLocks/>
          </p:cNvSpPr>
          <p:nvPr/>
        </p:nvSpPr>
        <p:spPr>
          <a:xfrm>
            <a:off x="3228669" y="7478537"/>
            <a:ext cx="1412567" cy="11514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rgbClr val="FF9900"/>
                </a:solidFill>
              </a:rPr>
              <a:t>Ham &amp; Cheese Biscuit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rgbClr val="FF9900"/>
                </a:solidFill>
              </a:rPr>
              <a:t>Yogurt Parfait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40" dirty="0">
                <a:latin typeface="Arial Narrow" panose="020B0606020202030204" pitchFamily="34" charset="0"/>
              </a:rPr>
              <a:t>_________________________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Popcorn Chicken Bowl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Cheeseburger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Turkey Chef Salad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PBJ</a:t>
            </a:r>
          </a:p>
        </p:txBody>
      </p:sp>
      <p:sp>
        <p:nvSpPr>
          <p:cNvPr id="72" name="Subtitle 2">
            <a:extLst>
              <a:ext uri="{FF2B5EF4-FFF2-40B4-BE49-F238E27FC236}">
                <a16:creationId xmlns:a16="http://schemas.microsoft.com/office/drawing/2014/main" id="{B8C7172E-96FA-4227-BD83-6C9AF2FF3DAA}"/>
              </a:ext>
            </a:extLst>
          </p:cNvPr>
          <p:cNvSpPr txBox="1">
            <a:spLocks/>
          </p:cNvSpPr>
          <p:nvPr/>
        </p:nvSpPr>
        <p:spPr>
          <a:xfrm>
            <a:off x="4706094" y="7478537"/>
            <a:ext cx="1412567" cy="11514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rgbClr val="FF9900"/>
                </a:solidFill>
              </a:rPr>
              <a:t>Cheesy Egg &amp; Tot Burrito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840" dirty="0">
              <a:latin typeface="Arial Narrow" panose="020B0606020202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40" dirty="0">
                <a:latin typeface="Arial Narrow" panose="020B0606020202030204" pitchFamily="34" charset="0"/>
              </a:rPr>
              <a:t>_________________________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BBQ Chicken Flatbread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Cheese </a:t>
            </a:r>
            <a:r>
              <a:rPr lang="en-US" sz="840" dirty="0" err="1">
                <a:latin typeface="Arial Narrow" panose="020B0606020202030204" pitchFamily="34" charset="0"/>
              </a:rPr>
              <a:t>Pizzadilla</a:t>
            </a:r>
            <a:endParaRPr lang="en-US" sz="840" dirty="0">
              <a:latin typeface="Arial Narrow" panose="020B0606020202030204" pitchFamily="34" charset="0"/>
            </a:endParaRP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Popcorn Chicken Salad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PBJ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529B3D14-7963-4869-9F4E-C20AA0ABFD18}"/>
              </a:ext>
            </a:extLst>
          </p:cNvPr>
          <p:cNvSpPr txBox="1">
            <a:spLocks/>
          </p:cNvSpPr>
          <p:nvPr/>
        </p:nvSpPr>
        <p:spPr>
          <a:xfrm>
            <a:off x="6183519" y="7478537"/>
            <a:ext cx="1412567" cy="11514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rgbClr val="FF9900"/>
                </a:solidFill>
              </a:rPr>
              <a:t>Pancake Bites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840" dirty="0">
              <a:latin typeface="Arial Narrow" panose="020B0606020202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40" dirty="0">
                <a:latin typeface="Arial Narrow" panose="020B0606020202030204" pitchFamily="34" charset="0"/>
              </a:rPr>
              <a:t>_________________________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b="1" dirty="0"/>
              <a:t>NATIONAL POTATO DAY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Pizza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Fish Sandwich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Ham &amp; Cheese Sandwich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Potato Smiles with all entrees</a:t>
            </a:r>
          </a:p>
        </p:txBody>
      </p:sp>
      <p:sp>
        <p:nvSpPr>
          <p:cNvPr id="74" name="Subtitle 2">
            <a:extLst>
              <a:ext uri="{FF2B5EF4-FFF2-40B4-BE49-F238E27FC236}">
                <a16:creationId xmlns:a16="http://schemas.microsoft.com/office/drawing/2014/main" id="{3EDCBC2F-3AC1-4712-A54A-3E92E7447BCF}"/>
              </a:ext>
            </a:extLst>
          </p:cNvPr>
          <p:cNvSpPr txBox="1">
            <a:spLocks/>
          </p:cNvSpPr>
          <p:nvPr/>
        </p:nvSpPr>
        <p:spPr>
          <a:xfrm>
            <a:off x="273819" y="8691716"/>
            <a:ext cx="1412567" cy="11514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rgbClr val="FF9900"/>
                </a:solidFill>
              </a:rPr>
              <a:t>Blueberry Square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840" dirty="0">
              <a:latin typeface="Arial Narrow" panose="020B0606020202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40" dirty="0">
                <a:latin typeface="Arial Narrow" panose="020B0606020202030204" pitchFamily="34" charset="0"/>
              </a:rPr>
              <a:t>_________________________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Soft Tacos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Hot Dog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Chicken Salad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PBJ</a:t>
            </a:r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DB3E7CA4-3903-4245-9DD3-71C87C7A0A34}"/>
              </a:ext>
            </a:extLst>
          </p:cNvPr>
          <p:cNvSpPr txBox="1">
            <a:spLocks/>
          </p:cNvSpPr>
          <p:nvPr/>
        </p:nvSpPr>
        <p:spPr>
          <a:xfrm>
            <a:off x="1751244" y="8691716"/>
            <a:ext cx="1412567" cy="11514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40" b="1" dirty="0">
                <a:solidFill>
                  <a:srgbClr val="FF9900"/>
                </a:solidFill>
                <a:latin typeface="Arial Narrow" panose="020B0606020202030204" pitchFamily="34" charset="0"/>
              </a:rPr>
              <a:t>Chef’s Choice Breakfast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840" dirty="0">
              <a:latin typeface="Arial Narrow" panose="020B0606020202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40" dirty="0">
                <a:latin typeface="Arial Narrow" panose="020B0606020202030204" pitchFamily="34" charset="0"/>
              </a:rPr>
              <a:t>_________________________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Meatloaf Cheeseburger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Chicken Tender Basket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r>
              <a:rPr lang="en-US" sz="840" dirty="0">
                <a:latin typeface="Arial Narrow" panose="020B0606020202030204" pitchFamily="34" charset="0"/>
              </a:rPr>
              <a:t>Ham &amp; Cheese Sandwich</a:t>
            </a:r>
          </a:p>
          <a:p>
            <a:pPr algn="l">
              <a:lnSpc>
                <a:spcPct val="100000"/>
              </a:lnSpc>
              <a:spcBef>
                <a:spcPts val="99"/>
              </a:spcBef>
            </a:pPr>
            <a:endParaRPr lang="en-US" sz="84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en-US" sz="900" dirty="0">
                <a:solidFill>
                  <a:srgbClr val="FF9900"/>
                </a:solidFill>
              </a:rPr>
              <a:t>Halloween Dessert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67AA579-0217-4424-A89D-364A3AE14A8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8" y="242401"/>
            <a:ext cx="763002" cy="193833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626E1DF-8F5A-4419-AB6A-790775DD2108}"/>
              </a:ext>
            </a:extLst>
          </p:cNvPr>
          <p:cNvCxnSpPr/>
          <p:nvPr/>
        </p:nvCxnSpPr>
        <p:spPr>
          <a:xfrm>
            <a:off x="1009206" y="182255"/>
            <a:ext cx="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BD81F34A-E883-43B1-B3F5-D603E3C03373}"/>
              </a:ext>
            </a:extLst>
          </p:cNvPr>
          <p:cNvSpPr/>
          <p:nvPr/>
        </p:nvSpPr>
        <p:spPr>
          <a:xfrm>
            <a:off x="1111564" y="221929"/>
            <a:ext cx="1155379" cy="2415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schemeClr val="bg1"/>
                </a:solidFill>
              </a:rPr>
              <a:t>INSERT DISTRICT LOGO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E4B835-4D68-4A0A-A9C7-39DF03B126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43" y="3869398"/>
            <a:ext cx="3124207" cy="10735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EB2A64C-4539-4D08-88A4-63ECCDEEF0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8" b="17755"/>
          <a:stretch/>
        </p:blipFill>
        <p:spPr>
          <a:xfrm>
            <a:off x="3829046" y="8766459"/>
            <a:ext cx="1129570" cy="131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8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7D505ACF-BCC0-41B3-91E1-0971A752D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808"/>
            <a:ext cx="7886699" cy="102063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313</Words>
  <Application>Microsoft Office PowerPoint</Application>
  <PresentationFormat>Custom</PresentationFormat>
  <Paragraphs>133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Calibri</vt:lpstr>
      <vt:lpstr>Gotham HTF Condensed</vt:lpstr>
      <vt:lpstr>Gotham HTF</vt:lpstr>
      <vt:lpstr>Arial</vt:lpstr>
      <vt:lpstr>Gotham HTF Book Condensed</vt:lpstr>
      <vt:lpstr>Times New Roman</vt:lpstr>
      <vt:lpstr>Arial Narrow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2021</dc:title>
  <dc:creator>Dastalfo, Holly</dc:creator>
  <cp:lastModifiedBy>Woodring, Beverley</cp:lastModifiedBy>
  <cp:revision>31</cp:revision>
  <dcterms:created xsi:type="dcterms:W3CDTF">2021-05-11T14:22:31Z</dcterms:created>
  <dcterms:modified xsi:type="dcterms:W3CDTF">2023-09-22T17:30:46Z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2021-02-02T00:00:00Z</vt:filetime>
  </property>
  <property fmtid="{D5CDD505-2E9C-101B-9397-08002B2CF9AE}" pid="3" name="Creator">
    <vt:lpwstr>Adobe InDesign 16.0 (Windows)</vt:lpwstr>
  </property>
  <property fmtid="{D5CDD505-2E9C-101B-9397-08002B2CF9AE}" pid="4" name="LastSaved">
    <vt:filetime>2021-05-11T00:00:00Z</vt:filetime>
  </property>
</Properties>
</file>